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75" r:id="rId4"/>
    <p:sldId id="291" r:id="rId5"/>
    <p:sldId id="284" r:id="rId6"/>
    <p:sldId id="288" r:id="rId7"/>
    <p:sldId id="281" r:id="rId8"/>
    <p:sldId id="286" r:id="rId9"/>
    <p:sldId id="289" r:id="rId10"/>
    <p:sldId id="290" r:id="rId11"/>
    <p:sldId id="292" r:id="rId12"/>
  </p:sldIdLst>
  <p:sldSz cx="9144000" cy="5143500" type="screen16x9"/>
  <p:notesSz cx="6718300" cy="9867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0" autoAdjust="0"/>
  </p:normalViewPr>
  <p:slideViewPr>
    <p:cSldViewPr snapToGrid="0">
      <p:cViewPr varScale="1">
        <p:scale>
          <a:sx n="85" d="100"/>
          <a:sy n="85" d="100"/>
        </p:scale>
        <p:origin x="-40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497241" y="2211159"/>
            <a:ext cx="3997253" cy="152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latin typeface="+mn-lt"/>
                <a:ea typeface="Yu Gothic UI Semilight" panose="020B0400000000000000" pitchFamily="34" charset="-128"/>
                <a:cs typeface="Trebuchet MS"/>
                <a:sym typeface="Trebuchet MS"/>
              </a:rPr>
              <a:t>Налог на профессиональный доход</a:t>
            </a:r>
            <a:endParaRPr sz="2800" dirty="0">
              <a:latin typeface="+mn-lt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137A40-231D-44A0-AA0D-08C50247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18506"/>
          <a:stretch/>
        </p:blipFill>
        <p:spPr>
          <a:xfrm>
            <a:off x="0" y="0"/>
            <a:ext cx="3155093" cy="514350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4">
            <a:alphaModFix/>
          </a:blip>
          <a:srcRect l="20749" t="77077" r="64031" b="3741"/>
          <a:stretch/>
        </p:blipFill>
        <p:spPr>
          <a:xfrm>
            <a:off x="3497240" y="234630"/>
            <a:ext cx="1433347" cy="14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57493"/>
            <a:ext cx="541655" cy="5416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9" y="3218122"/>
            <a:ext cx="541655" cy="5416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5" y="1372451"/>
            <a:ext cx="541655" cy="5416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1C1FAAF-AA90-4986-A1A7-C9273C8BE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45" y="5674265"/>
            <a:ext cx="541655" cy="5416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74" y="3098043"/>
            <a:ext cx="541655" cy="5416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554DBA2-B552-40A7-955D-35B69D52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64" y="6325951"/>
            <a:ext cx="541655" cy="5416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4DD8EC1-6D79-4AB8-9EAD-10E81DB3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687" y="5498545"/>
            <a:ext cx="541655" cy="54165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83C48F0-6E09-4F92-94CA-1F51E7880F3A}"/>
              </a:ext>
            </a:extLst>
          </p:cNvPr>
          <p:cNvSpPr/>
          <p:nvPr/>
        </p:nvSpPr>
        <p:spPr>
          <a:xfrm>
            <a:off x="489476" y="3759777"/>
            <a:ext cx="221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DFFA7A-455F-4E06-906B-9F98001373B1}"/>
              </a:ext>
            </a:extLst>
          </p:cNvPr>
          <p:cNvSpPr/>
          <p:nvPr/>
        </p:nvSpPr>
        <p:spPr>
          <a:xfrm>
            <a:off x="3562707" y="1965823"/>
            <a:ext cx="233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Ставка 4-6%, а не 13%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250AD49-7BFB-4B46-824B-0E9731022706}"/>
              </a:ext>
            </a:extLst>
          </p:cNvPr>
          <p:cNvSpPr/>
          <p:nvPr/>
        </p:nvSpPr>
        <p:spPr>
          <a:xfrm>
            <a:off x="6650718" y="1914106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Интеграция с интернет-платформами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675" y="1457493"/>
            <a:ext cx="541655" cy="541655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C1E46B0-4834-4733-AFE7-8A56E12AFD47}"/>
              </a:ext>
            </a:extLst>
          </p:cNvPr>
          <p:cNvSpPr/>
          <p:nvPr/>
        </p:nvSpPr>
        <p:spPr>
          <a:xfrm>
            <a:off x="3562707" y="3679770"/>
            <a:ext cx="254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4C5BE388-F41C-4345-A4A6-44A04D41C32A}"/>
              </a:ext>
            </a:extLst>
          </p:cNvPr>
          <p:cNvSpPr/>
          <p:nvPr/>
        </p:nvSpPr>
        <p:spPr>
          <a:xfrm>
            <a:off x="6650718" y="3671814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Налоговый капитал на развитие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7001" y="309804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режим 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29068"/>
            <a:ext cx="4600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Нормативная база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780"/>
            <a:ext cx="267662" cy="3346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6698" y="1038225"/>
            <a:ext cx="267662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662" y="1212006"/>
            <a:ext cx="4028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422-ФЗ «О проведении эксперимента по установлению специального налогового режима «Налог на профессиональный доход в городе федерального значения Москве, в Московской и Калужской областях, а также в Республике Татарстан (Татарстан)»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60" y="1212006"/>
            <a:ext cx="395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425-ФЗ 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662" y="3388418"/>
            <a:ext cx="40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основные параметры эксперимента и специального налогового режима «Налог на профессиональный доход»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4360" y="3399273"/>
            <a:ext cx="4183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правовое основание экспериментов, ответственность налогоплательщиков, освобождает их от применения ККТ, легализует их в системах ОПС и ОМС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7661" y="2924175"/>
            <a:ext cx="16659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4360" y="2486025"/>
            <a:ext cx="16659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24444" r="14411" b="13595"/>
          <a:stretch/>
        </p:blipFill>
        <p:spPr>
          <a:xfrm>
            <a:off x="1373855" y="814161"/>
            <a:ext cx="6308885" cy="3307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5CB6EB6-61BF-431A-9E90-BC5EA83D461F}"/>
              </a:ext>
            </a:extLst>
          </p:cNvPr>
          <p:cNvSpPr/>
          <p:nvPr/>
        </p:nvSpPr>
        <p:spPr>
          <a:xfrm>
            <a:off x="3146612" y="1502709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D9B814A0-5298-4439-BFB5-4DEBE9A6BF74}"/>
              </a:ext>
            </a:extLst>
          </p:cNvPr>
          <p:cNvSpPr/>
          <p:nvPr/>
        </p:nvSpPr>
        <p:spPr>
          <a:xfrm>
            <a:off x="3146612" y="29280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2CD608C-2DA4-4C30-A2E4-63716A899F25}"/>
              </a:ext>
            </a:extLst>
          </p:cNvPr>
          <p:cNvSpPr/>
          <p:nvPr/>
        </p:nvSpPr>
        <p:spPr>
          <a:xfrm>
            <a:off x="4047564" y="3123688"/>
            <a:ext cx="386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054E776-3EDB-46B6-A530-E25A79576D50}"/>
              </a:ext>
            </a:extLst>
          </p:cNvPr>
          <p:cNvSpPr/>
          <p:nvPr/>
        </p:nvSpPr>
        <p:spPr>
          <a:xfrm>
            <a:off x="4061012" y="1698299"/>
            <a:ext cx="337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69ED6EA-DC81-47A2-B198-1F019140CBDC}"/>
              </a:ext>
            </a:extLst>
          </p:cNvPr>
          <p:cNvSpPr/>
          <p:nvPr/>
        </p:nvSpPr>
        <p:spPr>
          <a:xfrm>
            <a:off x="114888" y="4072023"/>
            <a:ext cx="416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09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2447925" y="343968"/>
            <a:ext cx="64865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349" y="1120811"/>
            <a:ext cx="5696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Онлайн-регистрация, постановка на учет</a:t>
            </a:r>
          </a:p>
          <a:p>
            <a:pPr lvl="0"/>
            <a:endParaRPr lang="ru-RU" dirty="0"/>
          </a:p>
          <a:p>
            <a:r>
              <a:rPr lang="ru-RU" dirty="0"/>
              <a:t>Учет налогооблагаемой базы</a:t>
            </a:r>
          </a:p>
          <a:p>
            <a:endParaRPr lang="ru-RU" dirty="0"/>
          </a:p>
          <a:p>
            <a:r>
              <a:rPr lang="ru-RU" dirty="0"/>
              <a:t>Передача в ФНС сведений о расчетах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Уплата 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/>
              <a:t>агрегаторам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Отправка 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справок о доходах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Привязка банковской карты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Универсальный коммуникатор с ФНС России</a:t>
            </a:r>
          </a:p>
          <a:p>
            <a:pPr lvl="0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120811"/>
            <a:ext cx="281738" cy="28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554949"/>
            <a:ext cx="281738" cy="281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997111"/>
            <a:ext cx="281738" cy="281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454311"/>
            <a:ext cx="281738" cy="281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2855378"/>
            <a:ext cx="281738" cy="281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273461"/>
            <a:ext cx="281738" cy="281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721136"/>
            <a:ext cx="281738" cy="281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168102"/>
            <a:ext cx="281738" cy="281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593202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515</Words>
  <Application>Microsoft Office PowerPoint</Application>
  <PresentationFormat>Экран (16:9)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Андрей Александрович Алешин</cp:lastModifiedBy>
  <cp:revision>127</cp:revision>
  <cp:lastPrinted>2018-11-16T11:03:47Z</cp:lastPrinted>
  <dcterms:modified xsi:type="dcterms:W3CDTF">2018-12-24T08:00:51Z</dcterms:modified>
</cp:coreProperties>
</file>